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7"/>
  </p:notesMasterIdLst>
  <p:handoutMasterIdLst>
    <p:handoutMasterId r:id="rId48"/>
  </p:handoutMasterIdLst>
  <p:sldIdLst>
    <p:sldId id="400" r:id="rId2"/>
    <p:sldId id="650" r:id="rId3"/>
    <p:sldId id="744" r:id="rId4"/>
    <p:sldId id="651" r:id="rId5"/>
    <p:sldId id="652" r:id="rId6"/>
    <p:sldId id="653" r:id="rId7"/>
    <p:sldId id="723" r:id="rId8"/>
    <p:sldId id="728" r:id="rId9"/>
    <p:sldId id="743" r:id="rId10"/>
    <p:sldId id="730" r:id="rId11"/>
    <p:sldId id="731" r:id="rId12"/>
    <p:sldId id="702" r:id="rId13"/>
    <p:sldId id="655" r:id="rId14"/>
    <p:sldId id="724" r:id="rId15"/>
    <p:sldId id="736" r:id="rId16"/>
    <p:sldId id="670" r:id="rId17"/>
    <p:sldId id="735" r:id="rId18"/>
    <p:sldId id="718" r:id="rId19"/>
    <p:sldId id="719" r:id="rId20"/>
    <p:sldId id="705" r:id="rId21"/>
    <p:sldId id="708" r:id="rId22"/>
    <p:sldId id="709" r:id="rId23"/>
    <p:sldId id="710" r:id="rId24"/>
    <p:sldId id="711" r:id="rId25"/>
    <p:sldId id="712" r:id="rId26"/>
    <p:sldId id="713" r:id="rId27"/>
    <p:sldId id="714" r:id="rId28"/>
    <p:sldId id="715" r:id="rId29"/>
    <p:sldId id="716" r:id="rId30"/>
    <p:sldId id="726" r:id="rId31"/>
    <p:sldId id="721" r:id="rId32"/>
    <p:sldId id="727" r:id="rId33"/>
    <p:sldId id="746" r:id="rId34"/>
    <p:sldId id="738" r:id="rId35"/>
    <p:sldId id="734" r:id="rId36"/>
    <p:sldId id="745" r:id="rId37"/>
    <p:sldId id="737" r:id="rId38"/>
    <p:sldId id="739" r:id="rId39"/>
    <p:sldId id="740" r:id="rId40"/>
    <p:sldId id="749" r:id="rId41"/>
    <p:sldId id="741" r:id="rId42"/>
    <p:sldId id="742" r:id="rId43"/>
    <p:sldId id="733" r:id="rId44"/>
    <p:sldId id="648" r:id="rId45"/>
    <p:sldId id="748" r:id="rId4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213F"/>
    <a:srgbClr val="CCCBE7"/>
    <a:srgbClr val="CECFE4"/>
    <a:srgbClr val="D5D5DD"/>
    <a:srgbClr val="8D3953"/>
    <a:srgbClr val="933358"/>
    <a:srgbClr val="8F374C"/>
    <a:srgbClr val="8D9D59"/>
    <a:srgbClr val="7FA155"/>
    <a:srgbClr val="6B3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94514" autoAdjust="0"/>
  </p:normalViewPr>
  <p:slideViewPr>
    <p:cSldViewPr>
      <p:cViewPr varScale="1">
        <p:scale>
          <a:sx n="72" d="100"/>
          <a:sy n="72" d="100"/>
        </p:scale>
        <p:origin x="-1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2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5" y="1"/>
            <a:ext cx="30376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762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5" y="8774113"/>
            <a:ext cx="30376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4BD2A3CC-20CB-447E-8920-FCD92D63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2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72" y="1"/>
            <a:ext cx="303762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1" y="4386264"/>
            <a:ext cx="5607679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6"/>
            <a:ext cx="303762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72" y="8772526"/>
            <a:ext cx="303762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3D05B35B-AAEA-40FA-A5E9-7D4EF6BD1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19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853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8E01-D126-4191-BEBA-CAA994FC6D25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Say:</a:t>
            </a:r>
          </a:p>
          <a:p>
            <a:pPr eaLnBrk="1" hangingPunct="1"/>
            <a:r>
              <a:rPr lang="en-US" dirty="0" smtClean="0"/>
              <a:t>We reverted back to our pattern of planting red winegrapes over white, after last years switch due to heavy Muscat vine sales.</a:t>
            </a:r>
          </a:p>
          <a:p>
            <a:pPr eaLnBrk="1" hangingPunct="1"/>
            <a:r>
              <a:rPr lang="en-US" dirty="0" smtClean="0"/>
              <a:t>Note </a:t>
            </a:r>
            <a:r>
              <a:rPr lang="en-US" dirty="0" err="1" smtClean="0"/>
              <a:t>Malbec</a:t>
            </a:r>
            <a:r>
              <a:rPr lang="en-US" dirty="0" smtClean="0"/>
              <a:t> and Petite Sirah significance and the assortment of other reds.  Fairly diverse planting overall.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8E01-D126-4191-BEBA-CAA994FC6D25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8E01-D126-4191-BEBA-CAA994FC6D25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Say:</a:t>
            </a:r>
          </a:p>
          <a:p>
            <a:pPr eaLnBrk="1" hangingPunct="1"/>
            <a:r>
              <a:rPr lang="en-US" dirty="0" smtClean="0"/>
              <a:t>Note that Cabernet Sauvignon has made the top two for the last four years.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8E01-D126-4191-BEBA-CAA994FC6D25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044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044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044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04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044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044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044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8E01-D126-4191-BEBA-CAA994FC6D25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Say:</a:t>
            </a:r>
          </a:p>
          <a:p>
            <a:pPr eaLnBrk="1" hangingPunct="1"/>
            <a:r>
              <a:rPr lang="en-US" dirty="0" smtClean="0"/>
              <a:t>High end of the market is mainly Napa/Sonoma and Santa Barbara.</a:t>
            </a:r>
          </a:p>
          <a:p>
            <a:pPr eaLnBrk="1" hangingPunct="1"/>
            <a:r>
              <a:rPr lang="en-US" dirty="0" smtClean="0"/>
              <a:t>Mid Range is all other coastal areas</a:t>
            </a:r>
          </a:p>
          <a:p>
            <a:pPr eaLnBrk="1" hangingPunct="1"/>
            <a:r>
              <a:rPr lang="en-US" dirty="0" smtClean="0"/>
              <a:t>Value segment of the market is the interior (INCLUDING LODI)</a:t>
            </a:r>
          </a:p>
          <a:p>
            <a:pPr eaLnBrk="1" hangingPunct="1"/>
            <a:r>
              <a:rPr lang="en-US" dirty="0" smtClean="0"/>
              <a:t>Aside from Valley varieties, Muscat and </a:t>
            </a:r>
            <a:r>
              <a:rPr lang="en-US" dirty="0" err="1" smtClean="0"/>
              <a:t>Colombard</a:t>
            </a:r>
            <a:r>
              <a:rPr lang="en-US" dirty="0" smtClean="0"/>
              <a:t>, the trend in 2012 was to purchase vines for planting in coastal districts.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8E01-D126-4191-BEBA-CAA994FC6D25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Say:</a:t>
            </a:r>
          </a:p>
          <a:p>
            <a:pPr eaLnBrk="1" hangingPunct="1"/>
            <a:r>
              <a:rPr lang="en-US" dirty="0" smtClean="0"/>
              <a:t>High end of the market is mainly Napa/Sonoma and Santa Barbara.</a:t>
            </a:r>
          </a:p>
          <a:p>
            <a:pPr eaLnBrk="1" hangingPunct="1"/>
            <a:r>
              <a:rPr lang="en-US" dirty="0" smtClean="0"/>
              <a:t>Mid Range is all other coastal areas</a:t>
            </a:r>
          </a:p>
          <a:p>
            <a:pPr eaLnBrk="1" hangingPunct="1"/>
            <a:r>
              <a:rPr lang="en-US" dirty="0" smtClean="0"/>
              <a:t>Value segment of the market is the interior (INCLUDING LODI)</a:t>
            </a:r>
          </a:p>
          <a:p>
            <a:pPr eaLnBrk="1" hangingPunct="1"/>
            <a:r>
              <a:rPr lang="en-US" dirty="0" smtClean="0"/>
              <a:t>Aside from Valley varieties, Muscat and </a:t>
            </a:r>
            <a:r>
              <a:rPr lang="en-US" dirty="0" err="1" smtClean="0"/>
              <a:t>Colombard</a:t>
            </a:r>
            <a:r>
              <a:rPr lang="en-US" dirty="0" smtClean="0"/>
              <a:t>, the trend in 2012 was to purchase vines for planting in coastal districts.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Say:</a:t>
            </a:r>
          </a:p>
          <a:p>
            <a:pPr eaLnBrk="1" hangingPunct="1"/>
            <a:r>
              <a:rPr lang="en-US" dirty="0" smtClean="0"/>
              <a:t>Based on the average yield from 2005-2012, as well as projected statewide bearing winegrape acreage, we have estimated the total amount of potential winegrapes for crush from 2013-2016.</a:t>
            </a:r>
          </a:p>
        </p:txBody>
      </p:sp>
    </p:spTree>
    <p:extLst>
      <p:ext uri="{BB962C8B-B14F-4D97-AF65-F5344CB8AC3E}">
        <p14:creationId xmlns:p14="http://schemas.microsoft.com/office/powerpoint/2010/main" val="294611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Say:</a:t>
            </a:r>
          </a:p>
          <a:p>
            <a:pPr eaLnBrk="1" hangingPunct="1"/>
            <a:r>
              <a:rPr lang="en-US" dirty="0" smtClean="0"/>
              <a:t>Based on the average yield from 2005-2012, as well as projected statewide bearing winegrape acreage, we have estimated the total amount of potential winegrapes for crush from 2013-2016.</a:t>
            </a:r>
          </a:p>
        </p:txBody>
      </p:sp>
    </p:spTree>
    <p:extLst>
      <p:ext uri="{BB962C8B-B14F-4D97-AF65-F5344CB8AC3E}">
        <p14:creationId xmlns:p14="http://schemas.microsoft.com/office/powerpoint/2010/main" val="29461188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Say:</a:t>
            </a:r>
          </a:p>
          <a:p>
            <a:pPr eaLnBrk="1" hangingPunct="1"/>
            <a:r>
              <a:rPr lang="en-US" dirty="0" smtClean="0"/>
              <a:t>Based on the average yield from 2005-2012, as well as projected statewide bearing winegrape acreage, we have estimated the total amount of potential winegrapes for crush from 2013-2016.</a:t>
            </a:r>
          </a:p>
        </p:txBody>
      </p:sp>
    </p:spTree>
    <p:extLst>
      <p:ext uri="{BB962C8B-B14F-4D97-AF65-F5344CB8AC3E}">
        <p14:creationId xmlns:p14="http://schemas.microsoft.com/office/powerpoint/2010/main" val="2946118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8E01-D126-4191-BEBA-CAA994FC6D25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85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768C2-809A-46B3-8376-91767E36B78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85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152400" y="6324600"/>
            <a:ext cx="8839200" cy="381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rgbClr val="8244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defRPr>
            </a:lvl1pPr>
          </a:lstStyle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baseline="0" dirty="0" smtClean="0">
                <a:solidFill>
                  <a:srgbClr val="6D213F"/>
                </a:solidFill>
                <a:latin typeface="Britannic Bold" pitchFamily="34" charset="0"/>
              </a:rPr>
              <a:t>Allied Grape Growers, 2014.  All rights reserved.</a:t>
            </a:r>
            <a:endParaRPr lang="en-US" baseline="0" dirty="0">
              <a:solidFill>
                <a:srgbClr val="6D213F"/>
              </a:solidFill>
              <a:latin typeface="Britannic Bold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990600" cy="9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05335"/>
            <a:ext cx="1329747" cy="1021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295400"/>
            <a:ext cx="8458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Unified Wine &amp; Grape Symposium</a:t>
            </a:r>
          </a:p>
          <a:p>
            <a:pPr algn="ctr">
              <a:defRPr/>
            </a:pPr>
            <a:r>
              <a:rPr lang="en-US" sz="44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State of the Industry</a:t>
            </a:r>
          </a:p>
          <a:p>
            <a:pPr algn="ctr">
              <a:defRPr/>
            </a:pPr>
            <a:endParaRPr lang="en-US" sz="2800" dirty="0" smtClean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  <a:p>
            <a:pPr algn="ctr">
              <a:defRPr/>
            </a:pPr>
            <a:r>
              <a:rPr lang="en-US" sz="44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Supply Side Analysis</a:t>
            </a:r>
            <a:endParaRPr lang="en-US" sz="44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  <a:p>
            <a:pPr algn="ctr">
              <a:defRPr/>
            </a:pPr>
            <a:endParaRPr lang="en-US" sz="28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  <a:p>
            <a:pPr algn="ctr">
              <a:defRPr/>
            </a:pPr>
            <a:r>
              <a:rPr lang="en-US" sz="36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Nat DiBuduo</a:t>
            </a:r>
            <a:endParaRPr lang="en-US" sz="36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  <a:p>
            <a:pPr algn="ctr">
              <a:defRPr/>
            </a:pPr>
            <a:r>
              <a:rPr lang="en-US" sz="3600" dirty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Allied Grape Growers</a:t>
            </a:r>
          </a:p>
          <a:p>
            <a:pPr algn="ctr">
              <a:defRPr/>
            </a:pPr>
            <a:r>
              <a:rPr lang="en-US" sz="36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January 29, 2014</a:t>
            </a:r>
            <a:endParaRPr lang="en-US" sz="36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1059177"/>
            <a:ext cx="56028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How many acres do we really have?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33" y="1752600"/>
            <a:ext cx="6623967" cy="452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84207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#2:</a:t>
            </a:r>
          </a:p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How many acres do we really have?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159054"/>
            <a:ext cx="884207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Answer: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Much more than the state has historically reported or estimated</a:t>
            </a:r>
            <a:endParaRPr lang="en-US" sz="400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403546"/>
            <a:ext cx="884207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#3: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Is the market balanced now?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43" y="1676400"/>
            <a:ext cx="6914496" cy="470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386223" y="1056958"/>
            <a:ext cx="45849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Is the market balanced now?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4336" y="21336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ritannic Bold" panose="020B0903060703020204" pitchFamily="34" charset="0"/>
              </a:rPr>
              <a:t>Inventory long, then balancing, then short and back to balance</a:t>
            </a:r>
            <a:endParaRPr lang="en-US" sz="1600" dirty="0">
              <a:latin typeface="Britannic Bold" panose="020B0903060703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63105" y="2497436"/>
            <a:ext cx="467331" cy="5877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86600" y="2497436"/>
            <a:ext cx="337495" cy="4530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19778" y="2497435"/>
            <a:ext cx="452022" cy="5939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5785" y="2560193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ritannic Bold" panose="020B0903060703020204" pitchFamily="34" charset="0"/>
              </a:rPr>
              <a:t>Working thru inventory</a:t>
            </a:r>
            <a:endParaRPr lang="en-US" sz="1200" dirty="0">
              <a:latin typeface="Britannic Bold" panose="020B09030607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677" y="2560192"/>
            <a:ext cx="896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ritannic Bold" panose="020B0903060703020204" pitchFamily="34" charset="0"/>
              </a:rPr>
              <a:t>Recession</a:t>
            </a:r>
            <a:endParaRPr lang="en-US" sz="1200" dirty="0">
              <a:latin typeface="Britannic Bold" panose="020B09030607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6287" y="2565407"/>
            <a:ext cx="1874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ritannic Bold" panose="020B0903060703020204" pitchFamily="34" charset="0"/>
              </a:rPr>
              <a:t>Short crop/recovery</a:t>
            </a:r>
            <a:endParaRPr lang="en-US" sz="1200" dirty="0">
              <a:latin typeface="Britannic Bold" panose="020B0903060703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24943" y="2487808"/>
            <a:ext cx="467331" cy="5877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84207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</a:t>
            </a: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#3: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Is the market balanced 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159054"/>
            <a:ext cx="884207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Answer: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Yes. There is no wine shortage.</a:t>
            </a:r>
            <a:endParaRPr lang="en-US" sz="400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403546"/>
            <a:ext cx="884207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#4: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are growers planting today?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(other than almonds)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211" y="1452979"/>
            <a:ext cx="2090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2</a:t>
            </a: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9% White</a:t>
            </a:r>
            <a:endParaRPr lang="en-US" sz="40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3847" y="1452979"/>
            <a:ext cx="1630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7</a:t>
            </a: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1% Red</a:t>
            </a:r>
            <a:endParaRPr lang="en-US" sz="40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3847" y="5181600"/>
            <a:ext cx="17556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Britannic Bold" pitchFamily="34" charset="0"/>
              </a:rPr>
              <a:t>Other Reds Include:</a:t>
            </a:r>
          </a:p>
          <a:p>
            <a:pPr algn="r"/>
            <a:r>
              <a:rPr lang="en-US" sz="1400" dirty="0" smtClean="0">
                <a:latin typeface="Britannic Bold" pitchFamily="34" charset="0"/>
              </a:rPr>
              <a:t>Grenache</a:t>
            </a:r>
          </a:p>
          <a:p>
            <a:pPr algn="r"/>
            <a:r>
              <a:rPr lang="en-US" sz="1400" dirty="0" smtClean="0">
                <a:latin typeface="Britannic Bold" pitchFamily="34" charset="0"/>
              </a:rPr>
              <a:t>Cab Franc</a:t>
            </a:r>
          </a:p>
          <a:p>
            <a:pPr algn="r"/>
            <a:r>
              <a:rPr lang="en-US" sz="1400" dirty="0" smtClean="0">
                <a:latin typeface="Britannic Bold" pitchFamily="34" charset="0"/>
              </a:rPr>
              <a:t>Syrah</a:t>
            </a:r>
          </a:p>
          <a:p>
            <a:pPr algn="r"/>
            <a:r>
              <a:rPr lang="en-US" sz="1400" dirty="0" err="1" smtClean="0">
                <a:latin typeface="Britannic Bold" pitchFamily="34" charset="0"/>
              </a:rPr>
              <a:t>Malbec</a:t>
            </a:r>
            <a:endParaRPr lang="en-US" sz="1400" dirty="0" smtClean="0">
              <a:latin typeface="Britannic Bold" pitchFamily="34" charset="0"/>
            </a:endParaRPr>
          </a:p>
          <a:p>
            <a:pPr algn="r"/>
            <a:r>
              <a:rPr lang="en-US" sz="1400" dirty="0" err="1" smtClean="0">
                <a:latin typeface="Britannic Bold" pitchFamily="34" charset="0"/>
              </a:rPr>
              <a:t>Tannat</a:t>
            </a:r>
            <a:endParaRPr lang="en-US" sz="1400" dirty="0" smtClean="0"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33" y="5410200"/>
            <a:ext cx="18934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ritannic Bold" pitchFamily="34" charset="0"/>
              </a:rPr>
              <a:t>Other Whites Include:</a:t>
            </a:r>
          </a:p>
          <a:p>
            <a:r>
              <a:rPr lang="en-US" sz="1400" dirty="0">
                <a:latin typeface="Britannic Bold" pitchFamily="34" charset="0"/>
              </a:rPr>
              <a:t>Gewurztraminer</a:t>
            </a:r>
          </a:p>
          <a:p>
            <a:r>
              <a:rPr lang="en-US" sz="1400" dirty="0" smtClean="0">
                <a:latin typeface="Britannic Bold" pitchFamily="34" charset="0"/>
              </a:rPr>
              <a:t>Riesling</a:t>
            </a:r>
          </a:p>
          <a:p>
            <a:r>
              <a:rPr lang="en-US" sz="1400" dirty="0" err="1" smtClean="0">
                <a:latin typeface="Britannic Bold" pitchFamily="34" charset="0"/>
              </a:rPr>
              <a:t>Viognier</a:t>
            </a:r>
            <a:endParaRPr lang="en-US" sz="1400" dirty="0" smtClean="0">
              <a:latin typeface="Britannic Bold" pitchFamily="34" charset="0"/>
            </a:endParaRPr>
          </a:p>
          <a:p>
            <a:r>
              <a:rPr lang="en-US" sz="1400" dirty="0" smtClean="0">
                <a:latin typeface="Britannic Bold" pitchFamily="34" charset="0"/>
              </a:rPr>
              <a:t>Other florals</a:t>
            </a:r>
          </a:p>
          <a:p>
            <a:endParaRPr lang="en-US" sz="1400" dirty="0" smtClean="0"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9691" y="1056958"/>
            <a:ext cx="53447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are growers planting today?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2979"/>
            <a:ext cx="6632140" cy="484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7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84207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</a:t>
            </a: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#4: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are growers planting today?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(other than almonds)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581400"/>
            <a:ext cx="77724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Answer: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Cabernet Sauvignon….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and a few other varieties</a:t>
            </a:r>
            <a:endParaRPr lang="en-US" sz="400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403546"/>
            <a:ext cx="884207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#5: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are today’s issues?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9746" y="1676400"/>
            <a:ext cx="449580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	Grower Issues: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Water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The Market &amp; Contracts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Max tons/quality/terms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Scheduling/Delivery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Hang-time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Vine Diseases/Pests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Impact on suitability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Labor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Mechanization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Sustainability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3611" y="1044150"/>
            <a:ext cx="355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are today’s issues?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5548" y="1666042"/>
            <a:ext cx="4191000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	Industry Issues:	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Water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California Promotion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Marketing order?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Capacity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Fermentation/Storage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Research &amp; Investment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Upcoming PD vote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Legislation/Regulation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Air, labor, water, etc.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Sustainability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1219200"/>
            <a:ext cx="8229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Today’s presentation utilizes information obtained via Allied Grape Growers’ (AGG) annual Nursery </a:t>
            </a:r>
            <a:r>
              <a:rPr lang="en-US" sz="3200" dirty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S</a:t>
            </a:r>
            <a:r>
              <a:rPr lang="en-US" sz="32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urvey combined with critical evaluation of reports and data made available by the State of California.  Wine shipment data is courtesy of the Gomberg </a:t>
            </a:r>
            <a:r>
              <a:rPr lang="en-US" sz="3200" dirty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Fredrikson </a:t>
            </a:r>
            <a:r>
              <a:rPr lang="en-US" sz="32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Report.  AGG’s internal operations data along with numerous pieces of anecdotal evidence was also used in the formulation of conclusions.</a:t>
            </a:r>
            <a:endParaRPr lang="en-US" sz="32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403546"/>
            <a:ext cx="884207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#6: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about the drought?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3611" y="1044150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about the drought?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11" y="1500636"/>
            <a:ext cx="6303811" cy="48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3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3611" y="1044150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about the drought?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pic>
        <p:nvPicPr>
          <p:cNvPr id="2050" name="Picture 1" descr="http://s3-ec.buzzfed.com/static/2014-01/enhanced/webdr06/17/1/enhanced-buzz-wide-4286-138994179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9" y="1600200"/>
            <a:ext cx="8261609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601" y="1505815"/>
            <a:ext cx="228600" cy="4818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9504" y="1981200"/>
            <a:ext cx="8686800" cy="36009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Drought impacts different regions in different ways:</a:t>
            </a:r>
          </a:p>
          <a:p>
            <a:pPr>
              <a:defRPr/>
            </a:pP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North Coast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Central Coast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Northern San Joaquin Valley (Lodi)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Central and Southern San Joaquin Valley (east side)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Central and Southern San Joaquin Valley 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(west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s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ide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3611" y="1044150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about the drought?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9504" y="1981200"/>
            <a:ext cx="868680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Viticulturally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, what does it mean for 2014 and beyond?</a:t>
            </a:r>
          </a:p>
          <a:p>
            <a:pPr>
              <a:defRPr/>
            </a:pP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Functional root zone reduction (root flush minimized)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Potential for bud necrosis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Restricted spring growth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Nutrient deficiencies and/or toxicities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Potential lack of frost protection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Vine stress, increased pest and disease pressure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ater quality concerns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Potential canopy/crop load reduction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3611" y="1044150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about the drought?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403546"/>
            <a:ext cx="884207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#7: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Will our domestic supply depress import growth?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26908" y="1047889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Will our domestic supply depress import growth?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4638"/>
            <a:ext cx="7010400" cy="508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6908" y="1047889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Will our domestic supply depress import growth?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95" y="787315"/>
            <a:ext cx="9144000" cy="663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010400" cy="47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26908" y="1047889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Will our domestic supply depress import growth?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95" y="787315"/>
            <a:ext cx="9144000" cy="663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896340" y="4419600"/>
            <a:ext cx="685800" cy="101020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3201" y="3886200"/>
            <a:ext cx="685800" cy="1447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6908" y="1047889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Will our domestic supply depress import growth?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895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Questions…….</a:t>
            </a:r>
            <a:endParaRPr lang="en-US" sz="32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95" y="787315"/>
            <a:ext cx="9144000" cy="663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779524" y="3096714"/>
            <a:ext cx="685800" cy="231348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2895600"/>
            <a:ext cx="762000" cy="2514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6908" y="1047889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Will our domestic supply depress import growth?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6908" y="1047889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Will our domestic supply depress import growth?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08" y="1549586"/>
            <a:ext cx="7029450" cy="47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95" y="787315"/>
            <a:ext cx="9144000" cy="663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120205" y="4610100"/>
            <a:ext cx="685800" cy="8763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72400" y="4191000"/>
            <a:ext cx="685800" cy="1295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6908" y="1047889"/>
            <a:ext cx="687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Will our domestic supply depress import growth?</a:t>
            </a:r>
            <a:endParaRPr lang="en-US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84207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#7:</a:t>
            </a:r>
          </a:p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Will our domestic supply depress import growth</a:t>
            </a: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?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416" y="3657600"/>
            <a:ext cx="884207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Answer: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Yes. Based on market behavior in the recent past, it should.</a:t>
            </a:r>
            <a:endParaRPr lang="en-US" sz="400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403546"/>
            <a:ext cx="884207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</a:t>
            </a: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#8: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are the regional planting trends?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2905" y="1059176"/>
            <a:ext cx="61141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are the regional planting trends?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8" y="1417370"/>
            <a:ext cx="7072313" cy="51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952581" y="3172968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Britannic Bold" pitchFamily="34" charset="0"/>
                <a:cs typeface="Arial" charset="0"/>
              </a:rPr>
              <a:t>A high percentage of the “Value” plantings are in Lodi</a:t>
            </a:r>
            <a:endParaRPr lang="en-US" sz="2000" dirty="0">
              <a:latin typeface="Britannic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2905" y="1059176"/>
            <a:ext cx="61141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are the regional planting trends?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771" y="5854519"/>
            <a:ext cx="8250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ritannic Bold" panose="020B0903060703020204" pitchFamily="34" charset="0"/>
              </a:rPr>
              <a:t>Varieties charted are Chardonnay, Cabernet Sauvignon, Merlot, Pinot Noir and Zinfandel.</a:t>
            </a:r>
            <a:endParaRPr lang="en-US" sz="1600" dirty="0">
              <a:latin typeface="Britannic Bold" panose="020B0903060703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31" y="1436702"/>
            <a:ext cx="7249089" cy="450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84207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#8: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What are the regional planting trends?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416" y="3657600"/>
            <a:ext cx="8842076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Answer: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Coastal planting of major varietals has increased substantially.  Interior planting has shifted north to Lodi.</a:t>
            </a:r>
            <a:endParaRPr lang="en-US" sz="400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403546"/>
            <a:ext cx="884207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</a:t>
            </a: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#9: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Are we headed for surplus,</a:t>
            </a:r>
          </a:p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balance or shortage?</a:t>
            </a:r>
          </a:p>
        </p:txBody>
      </p:sp>
    </p:spTree>
    <p:extLst>
      <p:ext uri="{BB962C8B-B14F-4D97-AF65-F5344CB8AC3E}">
        <p14:creationId xmlns:p14="http://schemas.microsoft.com/office/powerpoint/2010/main" val="42902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2224" y="4562856"/>
            <a:ext cx="1371600" cy="15911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5334000" cy="441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7969" y="1059177"/>
            <a:ext cx="76961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Are we headed for </a:t>
            </a: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surplus, balance </a:t>
            </a:r>
            <a:r>
              <a:rPr lang="en-US" sz="27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or shortage</a:t>
            </a: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400800" y="2545377"/>
            <a:ext cx="228600" cy="1524000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5600" y="298421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Britannic Bold" panose="020B0903060703020204" pitchFamily="34" charset="0"/>
              </a:rPr>
              <a:t>Average Statewide Yield = 7.17 TPA</a:t>
            </a:r>
            <a:endParaRPr lang="en-US" sz="1800" dirty="0">
              <a:latin typeface="Britannic Bold" panose="020B09030607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6705600" y="4448106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Britannic Bold" panose="020B0903060703020204" pitchFamily="34" charset="0"/>
              </a:rPr>
              <a:t>Assumes no escalation in the current rate of annual vineyard removals…….</a:t>
            </a:r>
          </a:p>
          <a:p>
            <a:r>
              <a:rPr lang="en-US" sz="1800" dirty="0" smtClean="0">
                <a:latin typeface="Britannic Bold" panose="020B0903060703020204" pitchFamily="34" charset="0"/>
              </a:rPr>
              <a:t>(&lt;2% per year).</a:t>
            </a:r>
            <a:endParaRPr lang="en-US" sz="1800" dirty="0">
              <a:latin typeface="Britannic Bold" panose="020B0903060703020204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400800" y="4586605"/>
            <a:ext cx="228600" cy="1524000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403546"/>
            <a:ext cx="884207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#1: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How did the 2013 crush size up?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7008"/>
            <a:ext cx="7315200" cy="481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7969" y="1059177"/>
            <a:ext cx="76961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Are we headed for </a:t>
            </a: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surplus, balance </a:t>
            </a:r>
            <a:r>
              <a:rPr lang="en-US" sz="27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or shortage</a:t>
            </a: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5883" y="2077874"/>
            <a:ext cx="6000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Britannic Bold" pitchFamily="34" charset="0"/>
              </a:rPr>
              <a:t>Grapes crushed for wine, NOT winegrapes crushed.</a:t>
            </a:r>
            <a:endParaRPr lang="en-US" sz="2000" dirty="0"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3699" y="2382674"/>
            <a:ext cx="4277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Britannic Bold" pitchFamily="34" charset="0"/>
              </a:rPr>
              <a:t>Average difference = 220,000+ tons</a:t>
            </a:r>
            <a:endParaRPr lang="en-US" sz="20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7008"/>
            <a:ext cx="7315200" cy="481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43199" y="2059362"/>
            <a:ext cx="422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Britannic Bold" panose="020B0903060703020204" pitchFamily="34" charset="0"/>
              </a:rPr>
              <a:t>Forecast shows production growth outpacing shipments in the near future</a:t>
            </a:r>
            <a:endParaRPr lang="en-US" sz="1800" dirty="0">
              <a:latin typeface="Britannic Bold" panose="020B0903060703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05600" y="2382527"/>
            <a:ext cx="530915" cy="2265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27969" y="1059177"/>
            <a:ext cx="76961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Are we headed for </a:t>
            </a: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surplus, balance </a:t>
            </a:r>
            <a:r>
              <a:rPr lang="en-US" sz="27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or shortage</a:t>
            </a: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67008"/>
            <a:ext cx="7772401" cy="48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0732" y="2059362"/>
            <a:ext cx="453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Britannic Bold" panose="020B0903060703020204" pitchFamily="34" charset="0"/>
              </a:rPr>
              <a:t>Forecast shows acreage growth beginning to outpace the </a:t>
            </a:r>
            <a:r>
              <a:rPr lang="en-US" sz="1800" dirty="0" err="1" smtClean="0">
                <a:latin typeface="Britannic Bold" panose="020B0903060703020204" pitchFamily="34" charset="0"/>
              </a:rPr>
              <a:t>trendline</a:t>
            </a:r>
            <a:r>
              <a:rPr lang="en-US" sz="1800" dirty="0" smtClean="0">
                <a:latin typeface="Britannic Bold" panose="020B0903060703020204" pitchFamily="34" charset="0"/>
              </a:rPr>
              <a:t> by 2017. </a:t>
            </a:r>
            <a:endParaRPr lang="en-US" sz="1800" dirty="0">
              <a:latin typeface="Britannic Bold" panose="020B0903060703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315200" y="2466125"/>
            <a:ext cx="685800" cy="124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7969" y="1059177"/>
            <a:ext cx="76961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Are we headed for </a:t>
            </a: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surplus, balance </a:t>
            </a:r>
            <a:r>
              <a:rPr lang="en-US" sz="27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or shortage</a:t>
            </a: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84207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</a:t>
            </a: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#9: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  <a:p>
            <a:pPr algn="ctr">
              <a:defRPr/>
            </a:pP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Are we headed for </a:t>
            </a: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surplus,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balance </a:t>
            </a:r>
            <a:r>
              <a:rPr lang="en-US" sz="4000" dirty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or shortage?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416" y="3657600"/>
            <a:ext cx="884207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Answer: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We </a:t>
            </a:r>
            <a:r>
              <a:rPr lang="en-US" sz="4000" u="sng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are not</a:t>
            </a: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 forecasting a shortage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in the foreseeable future</a:t>
            </a:r>
            <a:endParaRPr lang="en-US" sz="400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107" y="1203246"/>
            <a:ext cx="855609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The future looks bright for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California and American grown grapes and wine 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but, as always,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we need to be cautious 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and plan diligently to match future growth potential.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 smtClean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The opportunity for grower and winery profitability stays with us.  A balanced supply will underwrite the ability for all in the business to continuously achieve profitability.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 smtClean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Sustainability continues to be an industry priority.  We all need to work together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to assure the success of 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our 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industry, our </a:t>
            </a:r>
            <a:r>
              <a:rPr lang="en-US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workforce, our communities and the reasonable protection of our environment; but most of all we have to stay focused on those things that create economic sustainability.</a:t>
            </a:r>
            <a:endParaRPr lang="en-US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8795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2304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143000"/>
            <a:ext cx="7314823" cy="47397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For more information</a:t>
            </a:r>
          </a:p>
          <a:p>
            <a:pPr algn="ctr">
              <a:defRPr/>
            </a:pPr>
            <a:r>
              <a:rPr lang="en-US" sz="54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come see us at</a:t>
            </a:r>
          </a:p>
          <a:p>
            <a:pPr algn="ctr">
              <a:defRPr/>
            </a:pPr>
            <a:r>
              <a:rPr lang="en-US" sz="54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Booth 727</a:t>
            </a:r>
          </a:p>
          <a:p>
            <a:pPr algn="ctr">
              <a:defRPr/>
            </a:pPr>
            <a:endParaRPr lang="en-US" sz="3200" dirty="0" smtClean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  <a:p>
            <a:pPr algn="ctr">
              <a:defRPr/>
            </a:pPr>
            <a:r>
              <a:rPr lang="en-US" sz="54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Or visit us at:</a:t>
            </a:r>
          </a:p>
          <a:p>
            <a:pPr algn="ctr">
              <a:defRPr/>
            </a:pPr>
            <a:r>
              <a:rPr lang="en-US" sz="54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alliedgrapegrowers.org</a:t>
            </a:r>
            <a:endParaRPr lang="en-US" sz="54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67309" y="5029378"/>
            <a:ext cx="1234440" cy="274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798" y="17526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 regional look at production, stated in tons crushed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752600" y="1059177"/>
            <a:ext cx="52613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How did the 2013 crush size up?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080" y="5562600"/>
            <a:ext cx="762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itannic Bold" panose="020B0903060703020204" pitchFamily="34" charset="0"/>
              </a:rPr>
              <a:t>Estimating 11% over the four-year production average,</a:t>
            </a:r>
          </a:p>
          <a:p>
            <a:r>
              <a:rPr lang="en-US" sz="2000" dirty="0" smtClean="0">
                <a:latin typeface="Britannic Bold" panose="020B0903060703020204" pitchFamily="34" charset="0"/>
              </a:rPr>
              <a:t>but only about 4% over the four-year average yield for the state.</a:t>
            </a:r>
            <a:endParaRPr lang="en-US" sz="2000" dirty="0">
              <a:latin typeface="Britannic Bold" panose="020B0903060703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58000" y="5410200"/>
            <a:ext cx="1066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0" y="2825496"/>
            <a:ext cx="805586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4209" y="1600200"/>
            <a:ext cx="8795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California Production</a:t>
            </a:r>
            <a:endParaRPr lang="en-US" sz="40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80753"/>
            <a:ext cx="5805488" cy="394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1059177"/>
            <a:ext cx="52613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How did the 2013 crush size up?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84207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#1: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How did the 2013 crush size up?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159054"/>
            <a:ext cx="8842076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Answer: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Large, compared to recent average production, but only slightly above average when only considering yield.</a:t>
            </a:r>
            <a:endParaRPr lang="en-US" sz="400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33400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403546"/>
            <a:ext cx="884207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Question #2:</a:t>
            </a:r>
          </a:p>
          <a:p>
            <a:pPr algn="ctr">
              <a:defRPr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How many acres do we really have?</a:t>
            </a:r>
            <a:endParaRPr lang="en-US" sz="40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2" y="1905000"/>
            <a:ext cx="8250011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5400" y="551346"/>
            <a:ext cx="63354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latin typeface="Britannic Bold" pitchFamily="34" charset="0"/>
              </a:rPr>
              <a:t>Answering Some Key Industry Questions</a:t>
            </a:r>
            <a:endParaRPr lang="en-US" sz="2700" dirty="0">
              <a:ln w="17780" cmpd="sng">
                <a:noFill/>
                <a:prstDash val="solid"/>
                <a:miter lim="800000"/>
              </a:ln>
              <a:latin typeface="Britannic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1059177"/>
            <a:ext cx="56028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smtClean="0">
                <a:ln w="17780" cmpd="sng">
                  <a:noFill/>
                  <a:prstDash val="solid"/>
                  <a:miter lim="800000"/>
                </a:ln>
                <a:effectLst>
                  <a:outerShdw sx="1000" sy="1000" algn="tl" rotWithShape="0">
                    <a:srgbClr val="000000"/>
                  </a:outerShdw>
                </a:effectLst>
                <a:latin typeface="Britannic Bold" pitchFamily="34" charset="0"/>
              </a:rPr>
              <a:t>How many acres do we really have?</a:t>
            </a:r>
            <a:endParaRPr lang="en-US" sz="2700" dirty="0">
              <a:ln w="17780" cmpd="sng">
                <a:noFill/>
                <a:prstDash val="solid"/>
                <a:miter lim="800000"/>
              </a:ln>
              <a:effectLst>
                <a:outerShdw sx="1000" sy="1000" algn="tl" rotWithShape="0">
                  <a:srgbClr val="000000"/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001" y="5509459"/>
            <a:ext cx="825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itannic Bold" panose="020B0903060703020204" pitchFamily="34" charset="0"/>
              </a:rPr>
              <a:t>Notes:	2013 state data will be released in April of 2014.</a:t>
            </a:r>
          </a:p>
          <a:p>
            <a:r>
              <a:rPr lang="en-US" sz="2000" dirty="0">
                <a:latin typeface="Britannic Bold" panose="020B0903060703020204" pitchFamily="34" charset="0"/>
              </a:rPr>
              <a:t>	</a:t>
            </a:r>
            <a:r>
              <a:rPr lang="en-US" sz="2000" dirty="0" smtClean="0">
                <a:latin typeface="Britannic Bold" panose="020B0903060703020204" pitchFamily="34" charset="0"/>
              </a:rPr>
              <a:t>DPR data may include raisin variety acreage classified as wine.</a:t>
            </a:r>
            <a:endParaRPr lang="en-US" sz="2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20219</TotalTime>
  <Words>1494</Words>
  <Application>Microsoft Macintosh PowerPoint</Application>
  <PresentationFormat>On-screen Show (4:3)</PresentationFormat>
  <Paragraphs>275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BITTER</dc:creator>
  <cp:lastModifiedBy>Lewis Perdue</cp:lastModifiedBy>
  <cp:revision>945</cp:revision>
  <cp:lastPrinted>2014-01-24T00:04:37Z</cp:lastPrinted>
  <dcterms:created xsi:type="dcterms:W3CDTF">2006-01-17T23:19:07Z</dcterms:created>
  <dcterms:modified xsi:type="dcterms:W3CDTF">2014-01-29T02:18:57Z</dcterms:modified>
</cp:coreProperties>
</file>